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8876250E-5F39-4E46-BD1F-05879D05B05C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DD86690C-ED99-4955-BEEE-251D15CDC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8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47fb880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47fb8800_0_4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398" tIns="91398" rIns="91398" bIns="91398" anchor="t" anchorCtr="0">
            <a:noAutofit/>
          </a:bodyPr>
          <a:lstStyle/>
          <a:p>
            <a:r>
              <a:rPr lang="it"/>
              <a:t>L’idea progettuale è quella di costituire una start up che fornisca consulenza in business design ai commercialisti, e a società intermediarie di servizi professionali, integrando e qualificando la loro offerta. L’opportunità è data dal nuovo codice della crisi d’impresa che impone alle aziende di avere un’adeguata organizzazione e pianificazione della propria attività imprenditoriale. E’ del tutto evidente che senza una strategia alla cui base vi sia un modello di business chiaro e coerente, non è possibile alcuna pianificazione e nessun controllo. Fra i soci vi è chi ha buoni rapporti con le associazioni sindacali dei commercialisti ed ha la possibilità di far conoscere il progetto mediante eventi formativi accreditati.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40415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47fb880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47fb8800_0_4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398" tIns="91398" rIns="91398" bIns="91398" anchor="t" anchorCtr="0">
            <a:noAutofit/>
          </a:bodyPr>
          <a:lstStyle/>
          <a:p>
            <a:r>
              <a:rPr lang="it"/>
              <a:t>L’idea progettuale è quella di costituire una start up che fornisca consulenza in business design ai commercialisti, e a società intermediarie di servizi professionali, integrando e qualificando la loro offerta. L’opportunità è data dal nuovo codice della crisi d’impresa che impone alle aziende di avere un’adeguata organizzazione e pianificazione della propria attività imprenditoriale. E’ del tutto evidente che senza una strategia alla cui base vi sia un modello di business chiaro e coerente, non è possibile alcuna pianificazione e nessun controllo. Fra i soci vi è chi ha buoni rapporti con le associazioni sindacali dei commercialisti ed ha la possibilità di far conoscere il progetto mediante eventi formativi accreditati.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596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47fb880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47fb8800_0_4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398" tIns="91398" rIns="91398" bIns="91398" anchor="t" anchorCtr="0">
            <a:noAutofit/>
          </a:bodyPr>
          <a:lstStyle/>
          <a:p>
            <a:r>
              <a:rPr lang="it"/>
              <a:t>L’idea progettuale è quella di costituire una start up che fornisca consulenza in business design ai commercialisti, e a società intermediarie di servizi professionali, integrando e qualificando la loro offerta. L’opportunità è data dal nuovo codice della crisi d’impresa che impone alle aziende di avere un’adeguata organizzazione e pianificazione della propria attività imprenditoriale. E’ del tutto evidente che senza una strategia alla cui base vi sia un modello di business chiaro e coerente, non è possibile alcuna pianificazione e nessun controllo. Fra i soci vi è chi ha buoni rapporti con le associazioni sindacali dei commercialisti ed ha la possibilità di far conoscere il progetto mediante eventi formativi accreditati.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20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E4B1E5-CED8-4399-9E47-52A1013B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DC2224C-27BB-4E03-BA41-098A5E0A2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385D60-8ABC-4274-B607-F70BA913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5AEE04-D65B-4FCF-A919-FC8B6CFE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1E90E4-2794-45D5-8236-320ED980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58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ABB46-82E9-4F53-8023-319DA706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179BD7-41D3-408A-AC22-BE0E4260D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173F5D-D88B-473D-B36D-06386FB8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E6FEB2-7E96-4A96-88B8-551FE5CE5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EB2A64-A076-472A-AA25-947E7F06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6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602E1D6-E8CD-43F9-B6FA-6EEC62A84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487258-2A9E-4F12-9609-FFC9BE1F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FCB5CD-353E-4C53-9CAD-D424FBB12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4486A1-CF8B-431C-8926-51E528FC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4310C4-F2C3-4A73-AB9F-45B2AB71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7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5E7EF-7C66-4C16-B1CC-A53C076E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B4ABE8-727B-4898-A3EB-8AF6CEA00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52E164-ED43-4332-95A8-4FE99A2A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5586FE-BE76-4780-B639-0F58E693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93BB8E-AAA8-40BF-8B54-17D9343F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6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6B20CA-EF1D-4C44-94C2-FEACEAF4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3D9116-9586-4800-8688-C29B84E87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4A83F0-66EF-4521-9DCB-4F768A26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BF13EE-62FE-4B1C-AA74-695E8E41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FBD628-E410-481F-880A-75B2154C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57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0FBA8-66EF-4334-B169-63A26C8B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16BD3-76B2-4AB2-B4EA-BA870913F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8E4A59-C064-4BE6-8401-53F3A2820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39CDD2-8570-44D2-96DA-2615D373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34E547-316B-4B56-AEA5-AEE9C4339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213AA2-C75D-497C-BC94-5C1AE128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31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81F803-B756-4EF7-879B-A1FDC5AC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A23F6D-692F-40F0-A21B-61AC237E1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E8445A-3D37-4A0A-AB14-BE6AD150B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C12F1F-6408-4E9E-8A8B-CCC555057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6176490-211B-4C64-A9A0-CAE7B3A89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7BBD99-21A0-4C26-82F9-A709A631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082B31-55D7-40C4-A355-4CF8FBEF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C09F379-0322-43C7-AB7F-788C9E23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84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2A836-71A4-4693-AB77-11F4590B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262A319-2D88-41DC-A9E9-310131F3F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B7C3E30-AA80-46A7-8640-A13DC603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F04A9A-A1D6-4B10-998B-D3D93233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22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8A9BE25-D65B-4FF3-81FE-3755F42D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DA9281-51CA-4CD8-A98F-D7B4A265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FAA6521-9930-4B6C-9ED4-8CD38971F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20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CA3D5-3F19-4144-BF94-2AD4E0136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D90986-82B9-4871-9475-9F754ADE8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1E4AF7-B1BD-41C7-892A-525557224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C1F480-711C-402C-8D90-D7DB8B5B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49D5AF-61E1-4D67-9B32-3C3B717B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530E5F-0130-4426-9A0A-B8F96BAAC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16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6C5C1-AA64-4B8A-AF7B-FA099EA6B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01FAF0-64E4-4DF8-A15F-78036DCA3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F05A4B-9D7F-4CAA-95E6-9E265D20E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3B8C9C-38FB-4BC7-83D0-DDC933EC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26A46F-6BB0-4FB0-A410-A8A0326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97B802-A0D6-4C64-8403-69E5D184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30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7EAB44-7BD8-4025-B0A9-5AC2D9244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91BACF-ABF2-4F5D-B87D-43303761F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FEC4E2-A306-486D-9E52-485BB13EF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7A43-9764-4EC4-B2BC-5D2A06472C25}" type="datetimeFigureOut">
              <a:rPr lang="it-IT" smtClean="0"/>
              <a:t>29/05/2020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1BCF88-6156-4904-8604-D82C7F925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D14F05-DD5F-402E-946F-2DEFBDC7E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7719-8B6F-4632-8363-FD9E551A4B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2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8616" y="19333"/>
            <a:ext cx="9694768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8"/>
          <p:cNvSpPr txBox="1"/>
          <p:nvPr/>
        </p:nvSpPr>
        <p:spPr>
          <a:xfrm>
            <a:off x="160933" y="17411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8"/>
          <p:cNvSpPr txBox="1"/>
          <p:nvPr/>
        </p:nvSpPr>
        <p:spPr>
          <a:xfrm>
            <a:off x="160933" y="25607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8"/>
          <p:cNvSpPr txBox="1"/>
          <p:nvPr/>
        </p:nvSpPr>
        <p:spPr>
          <a:xfrm>
            <a:off x="9123033" y="1351229"/>
            <a:ext cx="1394800" cy="94000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Clienti che non hanno tempo di fare 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p18"/>
          <p:cNvSpPr txBox="1"/>
          <p:nvPr/>
        </p:nvSpPr>
        <p:spPr>
          <a:xfrm>
            <a:off x="141523" y="9283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p18"/>
          <p:cNvSpPr txBox="1"/>
          <p:nvPr/>
        </p:nvSpPr>
        <p:spPr>
          <a:xfrm>
            <a:off x="160933" y="41795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160933" y="49991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160933" y="33667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7258733" y="100782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di spesa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2192000" y="4172804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2192000" y="4992373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2192000" y="3360004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3482235" y="5273917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 err="1">
                <a:latin typeface="Raleway"/>
                <a:ea typeface="Raleway"/>
                <a:cs typeface="Raleway"/>
                <a:sym typeface="Raleway"/>
              </a:rPr>
              <a:t>Picker</a:t>
            </a:r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 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488561" y="4794604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Struttura informatica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5" name="Google Shape;101;p18">
            <a:extLst>
              <a:ext uri="{FF2B5EF4-FFF2-40B4-BE49-F238E27FC236}">
                <a16:creationId xmlns:a16="http://schemas.microsoft.com/office/drawing/2014/main" id="{428A7585-4C3E-45D1-BD87-28828681BF75}"/>
              </a:ext>
            </a:extLst>
          </p:cNvPr>
          <p:cNvSpPr txBox="1"/>
          <p:nvPr/>
        </p:nvSpPr>
        <p:spPr>
          <a:xfrm>
            <a:off x="1588219" y="5226714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Web marketing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" name="Google Shape;101;p18">
            <a:extLst>
              <a:ext uri="{FF2B5EF4-FFF2-40B4-BE49-F238E27FC236}">
                <a16:creationId xmlns:a16="http://schemas.microsoft.com/office/drawing/2014/main" id="{AA231E80-9DE5-4DDF-9460-0844CA4CA7CC}"/>
              </a:ext>
            </a:extLst>
          </p:cNvPr>
          <p:cNvSpPr txBox="1"/>
          <p:nvPr/>
        </p:nvSpPr>
        <p:spPr>
          <a:xfrm>
            <a:off x="1584564" y="4819632"/>
            <a:ext cx="1603124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Mezzi di trasporto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1" name="Google Shape;96;p18">
            <a:extLst>
              <a:ext uri="{FF2B5EF4-FFF2-40B4-BE49-F238E27FC236}">
                <a16:creationId xmlns:a16="http://schemas.microsoft.com/office/drawing/2014/main" id="{EFC97399-F8C9-477C-B9A6-64849E295501}"/>
              </a:ext>
            </a:extLst>
          </p:cNvPr>
          <p:cNvSpPr txBox="1"/>
          <p:nvPr/>
        </p:nvSpPr>
        <p:spPr>
          <a:xfrm>
            <a:off x="8988023" y="103496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AS IS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1611688" y="1168090"/>
            <a:ext cx="1290800" cy="382054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!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3391460" y="4154896"/>
            <a:ext cx="1290800" cy="2797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 err="1">
                <a:latin typeface="Raleway"/>
                <a:ea typeface="Raleway"/>
                <a:cs typeface="Raleway"/>
                <a:sym typeface="Raleway"/>
              </a:rPr>
              <a:t>Picker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3372076" y="3770270"/>
            <a:ext cx="1290800" cy="2935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Grossisti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4" name="Google Shape;94;p18">
            <a:extLst>
              <a:ext uri="{FF2B5EF4-FFF2-40B4-BE49-F238E27FC236}">
                <a16:creationId xmlns:a16="http://schemas.microsoft.com/office/drawing/2014/main" id="{8D29582B-B42C-49B4-8996-3F1FB0BABC75}"/>
              </a:ext>
            </a:extLst>
          </p:cNvPr>
          <p:cNvSpPr txBox="1"/>
          <p:nvPr/>
        </p:nvSpPr>
        <p:spPr>
          <a:xfrm>
            <a:off x="3404054" y="3372628"/>
            <a:ext cx="1290800" cy="36766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Gestione sito  web 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3391460" y="2975185"/>
            <a:ext cx="1290800" cy="32635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Mezzi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2" name="Google Shape;93;p18">
            <a:extLst>
              <a:ext uri="{FF2B5EF4-FFF2-40B4-BE49-F238E27FC236}">
                <a16:creationId xmlns:a16="http://schemas.microsoft.com/office/drawing/2014/main" id="{2441CE6D-4E89-4EA8-9673-9367EDE033EC}"/>
              </a:ext>
            </a:extLst>
          </p:cNvPr>
          <p:cNvSpPr txBox="1"/>
          <p:nvPr/>
        </p:nvSpPr>
        <p:spPr>
          <a:xfrm>
            <a:off x="3352692" y="2332244"/>
            <a:ext cx="1329568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3347686" y="1982658"/>
            <a:ext cx="1344921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Scelta beni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3" name="Google Shape;93;p18">
            <a:extLst>
              <a:ext uri="{FF2B5EF4-FFF2-40B4-BE49-F238E27FC236}">
                <a16:creationId xmlns:a16="http://schemas.microsoft.com/office/drawing/2014/main" id="{A19A04BB-D4D0-4788-8932-273D7D78D3A0}"/>
              </a:ext>
            </a:extLst>
          </p:cNvPr>
          <p:cNvSpPr txBox="1"/>
          <p:nvPr/>
        </p:nvSpPr>
        <p:spPr>
          <a:xfrm>
            <a:off x="3340138" y="1623130"/>
            <a:ext cx="1329568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Raccolta ordini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3347686" y="1114006"/>
            <a:ext cx="1802277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 dirty="0">
                <a:latin typeface="Raleway"/>
                <a:ea typeface="Raleway"/>
                <a:cs typeface="Raleway"/>
                <a:sym typeface="Raleway"/>
              </a:rPr>
              <a:t>Intensa/</a:t>
            </a:r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costosa</a:t>
            </a:r>
            <a:r>
              <a:rPr lang="it" sz="1067" b="1" dirty="0">
                <a:latin typeface="Raleway"/>
                <a:ea typeface="Raleway"/>
                <a:cs typeface="Raleway"/>
                <a:sym typeface="Raleway"/>
              </a:rPr>
              <a:t> comunicazione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7727137" y="4985631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Ricarico % sulla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6180673" y="4913604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Quota fissa</a:t>
            </a:r>
          </a:p>
          <a:p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045232" y="3502663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Via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8" name="Google Shape;89;p18">
            <a:extLst>
              <a:ext uri="{FF2B5EF4-FFF2-40B4-BE49-F238E27FC236}">
                <a16:creationId xmlns:a16="http://schemas.microsoft.com/office/drawing/2014/main" id="{DFE2C2BC-6015-4312-AB54-03CD25012BE3}"/>
              </a:ext>
            </a:extLst>
          </p:cNvPr>
          <p:cNvSpPr txBox="1"/>
          <p:nvPr/>
        </p:nvSpPr>
        <p:spPr>
          <a:xfrm>
            <a:off x="7060335" y="3004572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p18"/>
          <p:cNvSpPr txBox="1"/>
          <p:nvPr/>
        </p:nvSpPr>
        <p:spPr>
          <a:xfrm>
            <a:off x="7060335" y="1715127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Sito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7081737" y="1286602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90;p18">
            <a:extLst>
              <a:ext uri="{FF2B5EF4-FFF2-40B4-BE49-F238E27FC236}">
                <a16:creationId xmlns:a16="http://schemas.microsoft.com/office/drawing/2014/main" id="{B2AB5E12-9EFC-4E20-B7FA-ABA384F4D313}"/>
              </a:ext>
            </a:extLst>
          </p:cNvPr>
          <p:cNvSpPr txBox="1"/>
          <p:nvPr/>
        </p:nvSpPr>
        <p:spPr>
          <a:xfrm>
            <a:off x="5223252" y="2251253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I migliori prezzi rintracciabili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3" name="Google Shape;90;p18">
            <a:extLst>
              <a:ext uri="{FF2B5EF4-FFF2-40B4-BE49-F238E27FC236}">
                <a16:creationId xmlns:a16="http://schemas.microsoft.com/office/drawing/2014/main" id="{618EDCED-6598-4355-8AB7-39D87034CC30}"/>
              </a:ext>
            </a:extLst>
          </p:cNvPr>
          <p:cNvSpPr txBox="1"/>
          <p:nvPr/>
        </p:nvSpPr>
        <p:spPr>
          <a:xfrm>
            <a:off x="5223252" y="1751940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Entro 12 ore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5223252" y="1294893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Senza spostarsi da casa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18980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1920" y="-33562"/>
            <a:ext cx="9694768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8"/>
          <p:cNvSpPr txBox="1"/>
          <p:nvPr/>
        </p:nvSpPr>
        <p:spPr>
          <a:xfrm>
            <a:off x="160933" y="17411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8"/>
          <p:cNvSpPr txBox="1"/>
          <p:nvPr/>
        </p:nvSpPr>
        <p:spPr>
          <a:xfrm>
            <a:off x="160933" y="25607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8"/>
          <p:cNvSpPr txBox="1"/>
          <p:nvPr/>
        </p:nvSpPr>
        <p:spPr>
          <a:xfrm>
            <a:off x="9878128" y="1419468"/>
            <a:ext cx="1394800" cy="692103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Clienti che non hanno tempo di fare 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p18"/>
          <p:cNvSpPr txBox="1"/>
          <p:nvPr/>
        </p:nvSpPr>
        <p:spPr>
          <a:xfrm>
            <a:off x="7258733" y="2997686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Sito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7258733" y="3501932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p18"/>
          <p:cNvSpPr txBox="1"/>
          <p:nvPr/>
        </p:nvSpPr>
        <p:spPr>
          <a:xfrm>
            <a:off x="141523" y="9283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p18"/>
          <p:cNvSpPr txBox="1"/>
          <p:nvPr/>
        </p:nvSpPr>
        <p:spPr>
          <a:xfrm>
            <a:off x="160933" y="41795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160933" y="49991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5317492" y="2529235"/>
            <a:ext cx="1371892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Senza spostarsi da casa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160933" y="33667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244397" y="1285689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Via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11333667" y="2370020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I migliori prezzi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3376213" y="2950801"/>
            <a:ext cx="1290800" cy="2797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 err="1">
                <a:latin typeface="Raleway"/>
                <a:ea typeface="Raleway"/>
                <a:cs typeface="Raleway"/>
                <a:sym typeface="Raleway"/>
              </a:rPr>
              <a:t>Picker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7258733" y="100782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di spesa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2192000" y="4172804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2192000" y="4992373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6300367" y="4834045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Ricarico % sulla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7832233" y="4834045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Quota fissa</a:t>
            </a:r>
          </a:p>
          <a:p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1643133" y="4992379"/>
            <a:ext cx="1290800" cy="382054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>
              <a:defRPr sz="1067" b="1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 err="1">
                <a:sym typeface="Raleway"/>
              </a:rPr>
              <a:t>Picker</a:t>
            </a:r>
            <a:r>
              <a:rPr lang="it-IT" dirty="0">
                <a:sym typeface="Raleway"/>
              </a:rPr>
              <a:t> </a:t>
            </a:r>
            <a:endParaRPr dirty="0">
              <a:sym typeface="Raleway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1643133" y="5526356"/>
            <a:ext cx="1290800" cy="382054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>
              <a:defRPr sz="1067" b="1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Struttura informatica</a:t>
            </a:r>
            <a:endParaRPr dirty="0">
              <a:sym typeface="Raleway"/>
            </a:endParaRPr>
          </a:p>
        </p:txBody>
      </p:sp>
      <p:sp>
        <p:nvSpPr>
          <p:cNvPr id="33" name="Google Shape;90;p18">
            <a:extLst>
              <a:ext uri="{FF2B5EF4-FFF2-40B4-BE49-F238E27FC236}">
                <a16:creationId xmlns:a16="http://schemas.microsoft.com/office/drawing/2014/main" id="{618EDCED-6598-4355-8AB7-39D87034CC30}"/>
              </a:ext>
            </a:extLst>
          </p:cNvPr>
          <p:cNvSpPr txBox="1"/>
          <p:nvPr/>
        </p:nvSpPr>
        <p:spPr>
          <a:xfrm>
            <a:off x="5310324" y="1910576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Entro 12 ore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4" name="Google Shape;94;p18">
            <a:extLst>
              <a:ext uri="{FF2B5EF4-FFF2-40B4-BE49-F238E27FC236}">
                <a16:creationId xmlns:a16="http://schemas.microsoft.com/office/drawing/2014/main" id="{8D29582B-B42C-49B4-8996-3F1FB0BABC75}"/>
              </a:ext>
            </a:extLst>
          </p:cNvPr>
          <p:cNvSpPr txBox="1"/>
          <p:nvPr/>
        </p:nvSpPr>
        <p:spPr>
          <a:xfrm>
            <a:off x="3391564" y="3691686"/>
            <a:ext cx="1786925" cy="36766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Informatici per gestione siti  web 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5" name="Google Shape;101;p18">
            <a:extLst>
              <a:ext uri="{FF2B5EF4-FFF2-40B4-BE49-F238E27FC236}">
                <a16:creationId xmlns:a16="http://schemas.microsoft.com/office/drawing/2014/main" id="{428A7585-4C3E-45D1-BD87-28828681BF75}"/>
              </a:ext>
            </a:extLst>
          </p:cNvPr>
          <p:cNvSpPr txBox="1"/>
          <p:nvPr/>
        </p:nvSpPr>
        <p:spPr>
          <a:xfrm>
            <a:off x="3296413" y="5420654"/>
            <a:ext cx="1290800" cy="3820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strike="sngStrike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Web marketing</a:t>
            </a:r>
            <a:endParaRPr dirty="0">
              <a:sym typeface="Raleway"/>
            </a:endParaRPr>
          </a:p>
        </p:txBody>
      </p:sp>
      <p:sp>
        <p:nvSpPr>
          <p:cNvPr id="36" name="Google Shape;101;p18">
            <a:extLst>
              <a:ext uri="{FF2B5EF4-FFF2-40B4-BE49-F238E27FC236}">
                <a16:creationId xmlns:a16="http://schemas.microsoft.com/office/drawing/2014/main" id="{AA231E80-9DE5-4DDF-9460-0844CA4CA7CC}"/>
              </a:ext>
            </a:extLst>
          </p:cNvPr>
          <p:cNvSpPr txBox="1"/>
          <p:nvPr/>
        </p:nvSpPr>
        <p:spPr>
          <a:xfrm>
            <a:off x="3436815" y="4113985"/>
            <a:ext cx="1603124" cy="3820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strike="sngStrike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Mezzi di trasporto</a:t>
            </a:r>
            <a:endParaRPr dirty="0">
              <a:sym typeface="Raleway"/>
            </a:endParaRPr>
          </a:p>
        </p:txBody>
      </p:sp>
      <p:sp>
        <p:nvSpPr>
          <p:cNvPr id="38" name="Google Shape;89;p18">
            <a:extLst>
              <a:ext uri="{FF2B5EF4-FFF2-40B4-BE49-F238E27FC236}">
                <a16:creationId xmlns:a16="http://schemas.microsoft.com/office/drawing/2014/main" id="{DFE2C2BC-6015-4312-AB54-03CD25012BE3}"/>
              </a:ext>
            </a:extLst>
          </p:cNvPr>
          <p:cNvSpPr txBox="1"/>
          <p:nvPr/>
        </p:nvSpPr>
        <p:spPr>
          <a:xfrm>
            <a:off x="7229014" y="1859854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1" name="Google Shape;96;p18">
            <a:extLst>
              <a:ext uri="{FF2B5EF4-FFF2-40B4-BE49-F238E27FC236}">
                <a16:creationId xmlns:a16="http://schemas.microsoft.com/office/drawing/2014/main" id="{EFC97399-F8C9-477C-B9A6-64849E295501}"/>
              </a:ext>
            </a:extLst>
          </p:cNvPr>
          <p:cNvSpPr txBox="1"/>
          <p:nvPr/>
        </p:nvSpPr>
        <p:spPr>
          <a:xfrm>
            <a:off x="8988023" y="103496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finale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2" name="Google Shape;93;p18">
            <a:extLst>
              <a:ext uri="{FF2B5EF4-FFF2-40B4-BE49-F238E27FC236}">
                <a16:creationId xmlns:a16="http://schemas.microsoft.com/office/drawing/2014/main" id="{DF8C4C47-A732-4D16-8A50-3D129E13CFE2}"/>
              </a:ext>
            </a:extLst>
          </p:cNvPr>
          <p:cNvSpPr txBox="1"/>
          <p:nvPr/>
        </p:nvSpPr>
        <p:spPr>
          <a:xfrm>
            <a:off x="3480333" y="1924767"/>
            <a:ext cx="1290718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Scelta beni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3" name="Google Shape;93;p18">
            <a:extLst>
              <a:ext uri="{FF2B5EF4-FFF2-40B4-BE49-F238E27FC236}">
                <a16:creationId xmlns:a16="http://schemas.microsoft.com/office/drawing/2014/main" id="{65823526-83EF-4C37-AF47-08D858327FD6}"/>
              </a:ext>
            </a:extLst>
          </p:cNvPr>
          <p:cNvSpPr txBox="1"/>
          <p:nvPr/>
        </p:nvSpPr>
        <p:spPr>
          <a:xfrm>
            <a:off x="3480333" y="2265235"/>
            <a:ext cx="1603123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4" name="Google Shape;93;p18">
            <a:extLst>
              <a:ext uri="{FF2B5EF4-FFF2-40B4-BE49-F238E27FC236}">
                <a16:creationId xmlns:a16="http://schemas.microsoft.com/office/drawing/2014/main" id="{D6690E9E-BD45-4689-AC98-AB4119B9967F}"/>
              </a:ext>
            </a:extLst>
          </p:cNvPr>
          <p:cNvSpPr txBox="1"/>
          <p:nvPr/>
        </p:nvSpPr>
        <p:spPr>
          <a:xfrm>
            <a:off x="3480333" y="1598197"/>
            <a:ext cx="1240800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Raccolta ordini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5" name="Google Shape;87;p18">
            <a:extLst>
              <a:ext uri="{FF2B5EF4-FFF2-40B4-BE49-F238E27FC236}">
                <a16:creationId xmlns:a16="http://schemas.microsoft.com/office/drawing/2014/main" id="{FB85191D-4430-43F2-BAD9-503E9D5E6206}"/>
              </a:ext>
            </a:extLst>
          </p:cNvPr>
          <p:cNvSpPr txBox="1"/>
          <p:nvPr/>
        </p:nvSpPr>
        <p:spPr>
          <a:xfrm>
            <a:off x="1759601" y="1917668"/>
            <a:ext cx="1290800" cy="3820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b="1">
                <a:solidFill>
                  <a:schemeClr val="bg1"/>
                </a:solidFill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Business designer</a:t>
            </a:r>
            <a:endParaRPr dirty="0">
              <a:sym typeface="Raleway"/>
            </a:endParaRPr>
          </a:p>
        </p:txBody>
      </p:sp>
      <p:sp>
        <p:nvSpPr>
          <p:cNvPr id="46" name="Google Shape;100;p18">
            <a:extLst>
              <a:ext uri="{FF2B5EF4-FFF2-40B4-BE49-F238E27FC236}">
                <a16:creationId xmlns:a16="http://schemas.microsoft.com/office/drawing/2014/main" id="{9F0DD2AA-964A-4538-B181-6B19D6E61C8C}"/>
              </a:ext>
            </a:extLst>
          </p:cNvPr>
          <p:cNvSpPr txBox="1"/>
          <p:nvPr/>
        </p:nvSpPr>
        <p:spPr>
          <a:xfrm>
            <a:off x="11204338" y="663214"/>
            <a:ext cx="1290800" cy="5022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Supermercato di quartiere</a:t>
            </a:r>
            <a:endParaRPr sz="1067" b="1" dirty="0">
              <a:solidFill>
                <a:schemeClr val="bg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810928" y="1241983"/>
            <a:ext cx="1290800" cy="5022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Supermercato di quartiere</a:t>
            </a:r>
            <a:endParaRPr sz="1067" b="1" dirty="0">
              <a:solidFill>
                <a:schemeClr val="bg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9" name="Google Shape;100;p18">
            <a:extLst>
              <a:ext uri="{FF2B5EF4-FFF2-40B4-BE49-F238E27FC236}">
                <a16:creationId xmlns:a16="http://schemas.microsoft.com/office/drawing/2014/main" id="{71A98C16-B6D6-46A4-9FDB-9CE769274189}"/>
              </a:ext>
            </a:extLst>
          </p:cNvPr>
          <p:cNvSpPr txBox="1"/>
          <p:nvPr/>
        </p:nvSpPr>
        <p:spPr>
          <a:xfrm>
            <a:off x="5349987" y="3101718"/>
            <a:ext cx="1290800" cy="74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I prezzi e la qualità del supermercato che conosco </a:t>
            </a:r>
            <a:endParaRPr sz="1067" b="1" dirty="0">
              <a:solidFill>
                <a:schemeClr val="bg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7" name="Google Shape;100;p18">
            <a:extLst>
              <a:ext uri="{FF2B5EF4-FFF2-40B4-BE49-F238E27FC236}">
                <a16:creationId xmlns:a16="http://schemas.microsoft.com/office/drawing/2014/main" id="{899E541C-DB6E-4A7A-BCC7-86D32C17F346}"/>
              </a:ext>
            </a:extLst>
          </p:cNvPr>
          <p:cNvSpPr txBox="1"/>
          <p:nvPr/>
        </p:nvSpPr>
        <p:spPr>
          <a:xfrm>
            <a:off x="8697831" y="1474655"/>
            <a:ext cx="1379060" cy="5022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solidFill>
                  <a:schemeClr val="bg1"/>
                </a:solidFill>
                <a:latin typeface="Raleway"/>
                <a:ea typeface="Raleway"/>
                <a:cs typeface="Raleway"/>
                <a:sym typeface="Raleway"/>
              </a:rPr>
              <a:t>Supermercato di quartiere</a:t>
            </a:r>
            <a:endParaRPr sz="1067" b="1" dirty="0">
              <a:solidFill>
                <a:schemeClr val="bg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3436815" y="1033625"/>
            <a:ext cx="1559688" cy="5022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strike="sngStrike">
                <a:latin typeface="Raleway"/>
                <a:ea typeface="Raleway"/>
                <a:cs typeface="Raleway"/>
              </a:defRPr>
            </a:lvl1pPr>
          </a:lstStyle>
          <a:p>
            <a:r>
              <a:rPr lang="it" dirty="0">
                <a:sym typeface="Raleway"/>
              </a:rPr>
              <a:t>Intensa/</a:t>
            </a:r>
            <a:r>
              <a:rPr lang="it-IT" dirty="0">
                <a:sym typeface="Raleway"/>
              </a:rPr>
              <a:t>costosa</a:t>
            </a:r>
            <a:r>
              <a:rPr lang="it" dirty="0">
                <a:sym typeface="Raleway"/>
              </a:rPr>
              <a:t> comunicazione web</a:t>
            </a:r>
            <a:endParaRPr dirty="0">
              <a:sym typeface="Raleway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3188237" y="4983967"/>
            <a:ext cx="1290800" cy="3263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strike="sngStrike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Mezzi</a:t>
            </a:r>
            <a:endParaRPr dirty="0">
              <a:sym typeface="Raleway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3424278" y="3339009"/>
            <a:ext cx="1290800" cy="2935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>
              <a:defRPr lang="it-IT"/>
            </a:defPPr>
            <a:lvl1pPr algn="ctr">
              <a:defRPr sz="1067" strike="sngStrike">
                <a:latin typeface="Raleway"/>
                <a:ea typeface="Raleway"/>
                <a:cs typeface="Raleway"/>
              </a:defRPr>
            </a:lvl1pPr>
          </a:lstStyle>
          <a:p>
            <a:r>
              <a:rPr lang="it-IT" dirty="0">
                <a:sym typeface="Raleway"/>
              </a:rPr>
              <a:t>Grossisti</a:t>
            </a:r>
            <a:endParaRPr dirty="0">
              <a:sym typeface="Raleway"/>
            </a:endParaRPr>
          </a:p>
        </p:txBody>
      </p:sp>
      <p:sp>
        <p:nvSpPr>
          <p:cNvPr id="32" name="Google Shape;90;p18">
            <a:extLst>
              <a:ext uri="{FF2B5EF4-FFF2-40B4-BE49-F238E27FC236}">
                <a16:creationId xmlns:a16="http://schemas.microsoft.com/office/drawing/2014/main" id="{B2AB5E12-9EFC-4E20-B7FA-ABA384F4D313}"/>
              </a:ext>
            </a:extLst>
          </p:cNvPr>
          <p:cNvSpPr txBox="1"/>
          <p:nvPr/>
        </p:nvSpPr>
        <p:spPr>
          <a:xfrm>
            <a:off x="5337520" y="1223370"/>
            <a:ext cx="1394800" cy="5801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strike="sngStrike" dirty="0">
                <a:latin typeface="Raleway"/>
                <a:ea typeface="Raleway"/>
                <a:cs typeface="Raleway"/>
                <a:sym typeface="Raleway"/>
              </a:rPr>
              <a:t>I migliori prezzi rintracciabili</a:t>
            </a:r>
            <a:endParaRPr sz="1067" strike="sngStrike" dirty="0"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413083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8616" y="19333"/>
            <a:ext cx="9694768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8"/>
          <p:cNvSpPr txBox="1"/>
          <p:nvPr/>
        </p:nvSpPr>
        <p:spPr>
          <a:xfrm>
            <a:off x="160933" y="17411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8"/>
          <p:cNvSpPr txBox="1"/>
          <p:nvPr/>
        </p:nvSpPr>
        <p:spPr>
          <a:xfrm>
            <a:off x="160933" y="25607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p18"/>
          <p:cNvSpPr txBox="1"/>
          <p:nvPr/>
        </p:nvSpPr>
        <p:spPr>
          <a:xfrm>
            <a:off x="141523" y="9283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p18"/>
          <p:cNvSpPr txBox="1"/>
          <p:nvPr/>
        </p:nvSpPr>
        <p:spPr>
          <a:xfrm>
            <a:off x="160933" y="41795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160933" y="4999140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160933" y="3366771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7258733" y="100782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di spesa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2192000" y="4172804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2192000" y="4992373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2192000" y="3360004"/>
            <a:ext cx="1290800" cy="740800"/>
          </a:xfrm>
          <a:prstGeom prst="rect">
            <a:avLst/>
          </a:prstGeom>
          <a:solidFill>
            <a:srgbClr val="89E2C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>
                <a:latin typeface="Raleway"/>
                <a:ea typeface="Raleway"/>
                <a:cs typeface="Raleway"/>
                <a:sym typeface="Raleway"/>
              </a:rPr>
              <a:t>X</a:t>
            </a:r>
            <a:endParaRPr sz="1067"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11159864" y="2088850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 err="1">
                <a:latin typeface="Raleway"/>
                <a:ea typeface="Raleway"/>
                <a:cs typeface="Raleway"/>
                <a:sym typeface="Raleway"/>
              </a:rPr>
              <a:t>Picker</a:t>
            </a:r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 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11168086" y="2107809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Struttura informatica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5" name="Google Shape;101;p18">
            <a:extLst>
              <a:ext uri="{FF2B5EF4-FFF2-40B4-BE49-F238E27FC236}">
                <a16:creationId xmlns:a16="http://schemas.microsoft.com/office/drawing/2014/main" id="{428A7585-4C3E-45D1-BD87-28828681BF75}"/>
              </a:ext>
            </a:extLst>
          </p:cNvPr>
          <p:cNvSpPr txBox="1"/>
          <p:nvPr/>
        </p:nvSpPr>
        <p:spPr>
          <a:xfrm>
            <a:off x="11153420" y="2087595"/>
            <a:ext cx="1290800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Web marketing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" name="Google Shape;101;p18">
            <a:extLst>
              <a:ext uri="{FF2B5EF4-FFF2-40B4-BE49-F238E27FC236}">
                <a16:creationId xmlns:a16="http://schemas.microsoft.com/office/drawing/2014/main" id="{AA231E80-9DE5-4DDF-9460-0844CA4CA7CC}"/>
              </a:ext>
            </a:extLst>
          </p:cNvPr>
          <p:cNvSpPr txBox="1"/>
          <p:nvPr/>
        </p:nvSpPr>
        <p:spPr>
          <a:xfrm>
            <a:off x="11153420" y="2087595"/>
            <a:ext cx="1603124" cy="3820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Mezzi di trasporto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1" name="Google Shape;96;p18">
            <a:extLst>
              <a:ext uri="{FF2B5EF4-FFF2-40B4-BE49-F238E27FC236}">
                <a16:creationId xmlns:a16="http://schemas.microsoft.com/office/drawing/2014/main" id="{EFC97399-F8C9-477C-B9A6-64849E295501}"/>
              </a:ext>
            </a:extLst>
          </p:cNvPr>
          <p:cNvSpPr txBox="1"/>
          <p:nvPr/>
        </p:nvSpPr>
        <p:spPr>
          <a:xfrm>
            <a:off x="8988023" y="103496"/>
            <a:ext cx="1729290" cy="39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AS IS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11166308" y="2099715"/>
            <a:ext cx="1290800" cy="382054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!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1166308" y="2169140"/>
            <a:ext cx="1290800" cy="32635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Mezzi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4" name="Google Shape;94;p18">
            <a:extLst>
              <a:ext uri="{FF2B5EF4-FFF2-40B4-BE49-F238E27FC236}">
                <a16:creationId xmlns:a16="http://schemas.microsoft.com/office/drawing/2014/main" id="{8D29582B-B42C-49B4-8996-3F1FB0BABC75}"/>
              </a:ext>
            </a:extLst>
          </p:cNvPr>
          <p:cNvSpPr txBox="1"/>
          <p:nvPr/>
        </p:nvSpPr>
        <p:spPr>
          <a:xfrm>
            <a:off x="11057408" y="2148484"/>
            <a:ext cx="1290800" cy="36766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Gestione sito  web 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11039396" y="2187521"/>
            <a:ext cx="1290800" cy="2935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Grossisti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1070296" y="2213811"/>
            <a:ext cx="1290800" cy="2797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 err="1">
                <a:latin typeface="Raleway"/>
                <a:ea typeface="Raleway"/>
                <a:cs typeface="Raleway"/>
                <a:sym typeface="Raleway"/>
              </a:rPr>
              <a:t>Picker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2" name="Google Shape;93;p18">
            <a:extLst>
              <a:ext uri="{FF2B5EF4-FFF2-40B4-BE49-F238E27FC236}">
                <a16:creationId xmlns:a16="http://schemas.microsoft.com/office/drawing/2014/main" id="{2441CE6D-4E89-4EA8-9673-9367EDE033EC}"/>
              </a:ext>
            </a:extLst>
          </p:cNvPr>
          <p:cNvSpPr txBox="1"/>
          <p:nvPr/>
        </p:nvSpPr>
        <p:spPr>
          <a:xfrm>
            <a:off x="11018640" y="2152465"/>
            <a:ext cx="1329568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Consegna a domicilio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11221087" y="2189602"/>
            <a:ext cx="1344921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Scelta beni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3" name="Google Shape;93;p18">
            <a:extLst>
              <a:ext uri="{FF2B5EF4-FFF2-40B4-BE49-F238E27FC236}">
                <a16:creationId xmlns:a16="http://schemas.microsoft.com/office/drawing/2014/main" id="{A19A04BB-D4D0-4788-8932-273D7D78D3A0}"/>
              </a:ext>
            </a:extLst>
          </p:cNvPr>
          <p:cNvSpPr txBox="1"/>
          <p:nvPr/>
        </p:nvSpPr>
        <p:spPr>
          <a:xfrm>
            <a:off x="11187476" y="2239607"/>
            <a:ext cx="1329568" cy="30989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Raccolta ordini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11070296" y="2104576"/>
            <a:ext cx="1802277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" sz="1067" b="1" dirty="0">
                <a:latin typeface="Raleway"/>
                <a:ea typeface="Raleway"/>
                <a:cs typeface="Raleway"/>
                <a:sym typeface="Raleway"/>
              </a:rPr>
              <a:t>Intensa/</a:t>
            </a:r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costosa</a:t>
            </a:r>
            <a:r>
              <a:rPr lang="it" sz="1067" b="1" dirty="0">
                <a:latin typeface="Raleway"/>
                <a:ea typeface="Raleway"/>
                <a:cs typeface="Raleway"/>
                <a:sym typeface="Raleway"/>
              </a:rPr>
              <a:t> comunicazione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11087376" y="2072243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Ricarico % sulla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10988672" y="2072243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Costo fisso</a:t>
            </a:r>
          </a:p>
          <a:p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11219309" y="2079669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Via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8" name="Google Shape;89;p18">
            <a:extLst>
              <a:ext uri="{FF2B5EF4-FFF2-40B4-BE49-F238E27FC236}">
                <a16:creationId xmlns:a16="http://schemas.microsoft.com/office/drawing/2014/main" id="{DFE2C2BC-6015-4312-AB54-03CD25012BE3}"/>
              </a:ext>
            </a:extLst>
          </p:cNvPr>
          <p:cNvSpPr txBox="1"/>
          <p:nvPr/>
        </p:nvSpPr>
        <p:spPr>
          <a:xfrm>
            <a:off x="11080441" y="2148484"/>
            <a:ext cx="1290800" cy="455482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0" name="Google Shape;80;p18"/>
          <p:cNvSpPr txBox="1"/>
          <p:nvPr/>
        </p:nvSpPr>
        <p:spPr>
          <a:xfrm>
            <a:off x="11102129" y="2232759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Sito web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11141955" y="2158349"/>
            <a:ext cx="1290800" cy="402025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Call center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11159864" y="2211837"/>
            <a:ext cx="1290800" cy="43211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Senza spostarsi da casa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3" name="Google Shape;90;p18">
            <a:extLst>
              <a:ext uri="{FF2B5EF4-FFF2-40B4-BE49-F238E27FC236}">
                <a16:creationId xmlns:a16="http://schemas.microsoft.com/office/drawing/2014/main" id="{618EDCED-6598-4355-8AB7-39D87034CC30}"/>
              </a:ext>
            </a:extLst>
          </p:cNvPr>
          <p:cNvSpPr txBox="1"/>
          <p:nvPr/>
        </p:nvSpPr>
        <p:spPr>
          <a:xfrm>
            <a:off x="11272344" y="2186438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Entro 12 ore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90;p18">
            <a:extLst>
              <a:ext uri="{FF2B5EF4-FFF2-40B4-BE49-F238E27FC236}">
                <a16:creationId xmlns:a16="http://schemas.microsoft.com/office/drawing/2014/main" id="{B2AB5E12-9EFC-4E20-B7FA-ABA384F4D313}"/>
              </a:ext>
            </a:extLst>
          </p:cNvPr>
          <p:cNvSpPr txBox="1"/>
          <p:nvPr/>
        </p:nvSpPr>
        <p:spPr>
          <a:xfrm>
            <a:off x="11131687" y="2218511"/>
            <a:ext cx="1394800" cy="461436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I migliori prezzi rintracciabili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8"/>
          <p:cNvSpPr txBox="1"/>
          <p:nvPr/>
        </p:nvSpPr>
        <p:spPr>
          <a:xfrm>
            <a:off x="11213311" y="2063939"/>
            <a:ext cx="1394800" cy="940000"/>
          </a:xfrm>
          <a:prstGeom prst="rect">
            <a:avLst/>
          </a:prstGeom>
          <a:solidFill>
            <a:srgbClr val="FFD23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it-IT" sz="1067" b="1" dirty="0">
                <a:latin typeface="Raleway"/>
                <a:ea typeface="Raleway"/>
                <a:cs typeface="Raleway"/>
                <a:sym typeface="Raleway"/>
              </a:rPr>
              <a:t>Clienti che non hanno tempo di fare la spesa</a:t>
            </a:r>
            <a:endParaRPr sz="1067" b="1" dirty="0"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640837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604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Raleway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Salusest</dc:creator>
  <cp:lastModifiedBy>Fabrizio Salusest</cp:lastModifiedBy>
  <cp:revision>14</cp:revision>
  <cp:lastPrinted>2020-04-24T10:07:15Z</cp:lastPrinted>
  <dcterms:created xsi:type="dcterms:W3CDTF">2020-04-24T09:02:55Z</dcterms:created>
  <dcterms:modified xsi:type="dcterms:W3CDTF">2020-05-30T04:35:34Z</dcterms:modified>
</cp:coreProperties>
</file>